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75" r:id="rId10"/>
    <p:sldId id="274" r:id="rId11"/>
    <p:sldId id="266" r:id="rId12"/>
    <p:sldId id="276" r:id="rId13"/>
    <p:sldId id="267" r:id="rId14"/>
    <p:sldId id="268" r:id="rId15"/>
    <p:sldId id="269" r:id="rId16"/>
    <p:sldId id="283" r:id="rId17"/>
    <p:sldId id="284" r:id="rId18"/>
    <p:sldId id="277" r:id="rId19"/>
    <p:sldId id="272" r:id="rId20"/>
    <p:sldId id="279" r:id="rId21"/>
    <p:sldId id="280" r:id="rId22"/>
    <p:sldId id="281" r:id="rId23"/>
    <p:sldId id="282" r:id="rId24"/>
    <p:sldId id="278" r:id="rId25"/>
    <p:sldId id="28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4" d="100"/>
          <a:sy n="44" d="100"/>
        </p:scale>
        <p:origin x="-2136" y="-6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59632" y="1052736"/>
            <a:ext cx="727280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dirty="0" smtClean="0">
                <a:solidFill>
                  <a:schemeClr val="accent2">
                    <a:lumMod val="75000"/>
                  </a:schemeClr>
                </a:solidFill>
                <a:ea typeface="+mj-ea"/>
                <a:cs typeface="+mj-cs"/>
              </a:rPr>
              <a:t>Смысловые группы наречий</a:t>
            </a:r>
            <a:endParaRPr kumimoji="0" lang="ru-RU" sz="600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91880" y="4005063"/>
            <a:ext cx="390074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Разработала и провела</a:t>
            </a:r>
          </a:p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Семенова Е.И.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772400" cy="6683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dirty="0" smtClean="0">
                <a:solidFill>
                  <a:schemeClr val="tx1"/>
                </a:solidFill>
              </a:rPr>
              <a:t>   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4340805"/>
              </p:ext>
            </p:extLst>
          </p:nvPr>
        </p:nvGraphicFramePr>
        <p:xfrm>
          <a:off x="683568" y="1124745"/>
          <a:ext cx="8352928" cy="56981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8977"/>
                <a:gridCol w="3296201"/>
                <a:gridCol w="2657750"/>
              </a:tblGrid>
              <a:tr h="38413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Значения</a:t>
                      </a:r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наречий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    Вопросы наречий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Примеры наречий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9" marR="91449" marT="45714" marB="45714"/>
                </a:tc>
              </a:tr>
              <a:tr h="679624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Время</a:t>
                      </a: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когда? с каких пор?</a:t>
                      </a:r>
                      <a:r>
                        <a:rPr lang="ru-RU" sz="20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 каких пор? как долго?</a:t>
                      </a: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Прилетел осенью</a:t>
                      </a:r>
                    </a:p>
                    <a:p>
                      <a:r>
                        <a:rPr lang="ru-RU" sz="1800" dirty="0" smtClean="0"/>
                        <a:t>Пришел</a:t>
                      </a:r>
                      <a:r>
                        <a:rPr lang="ru-RU" sz="1800" baseline="0" dirty="0" smtClean="0"/>
                        <a:t> ночью</a:t>
                      </a:r>
                      <a:endParaRPr lang="ru-RU" sz="1800" dirty="0" smtClean="0"/>
                    </a:p>
                  </a:txBody>
                  <a:tcPr marL="91449" marR="91449" marT="45714" marB="45714"/>
                </a:tc>
              </a:tr>
              <a:tr h="679624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Место 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где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куда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откуда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Повернуть направо,</a:t>
                      </a:r>
                      <a:r>
                        <a:rPr lang="ru-RU" sz="1800" baseline="0" dirty="0" smtClean="0"/>
                        <a:t> Пойти налево</a:t>
                      </a:r>
                      <a:endParaRPr lang="ru-RU" sz="1800" dirty="0" smtClean="0"/>
                    </a:p>
                  </a:txBody>
                  <a:tcPr marL="91449" marR="91449" marT="45714" marB="45714"/>
                </a:tc>
              </a:tr>
              <a:tr h="1152413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Образ действия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 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каким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образом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Подошел вплотную, Переписать набело</a:t>
                      </a:r>
                      <a:endParaRPr lang="ru-RU" sz="1800" dirty="0"/>
                    </a:p>
                  </a:txBody>
                  <a:tcPr marL="91449" marR="91449" marT="45714" marB="45714"/>
                </a:tc>
              </a:tr>
              <a:tr h="679624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Причина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почему? отчего?</a:t>
                      </a:r>
                      <a:r>
                        <a:rPr lang="ru-RU" sz="20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 какой причине?</a:t>
                      </a: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Задел нечаянно</a:t>
                      </a:r>
                      <a:endParaRPr lang="ru-RU" sz="1800" dirty="0"/>
                    </a:p>
                  </a:txBody>
                  <a:tcPr marL="91449" marR="91449" marT="45714" marB="45714"/>
                </a:tc>
              </a:tr>
              <a:tr h="679624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Цель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зачем? для чего?</a:t>
                      </a:r>
                    </a:p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 какой целью?</a:t>
                      </a: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Обидел нарочно,</a:t>
                      </a:r>
                      <a:r>
                        <a:rPr lang="ru-RU" sz="1800" baseline="0" dirty="0" smtClean="0"/>
                        <a:t> Приехал зря</a:t>
                      </a:r>
                      <a:endParaRPr lang="ru-RU" sz="1800" dirty="0"/>
                    </a:p>
                  </a:txBody>
                  <a:tcPr marL="91449" marR="91449" marT="45714" marB="45714"/>
                </a:tc>
              </a:tr>
              <a:tr h="620525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Мера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сколько? насколько?</a:t>
                      </a:r>
                      <a:r>
                        <a:rPr lang="ru-RU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 сколько раз?</a:t>
                      </a:r>
                      <a:r>
                        <a:rPr lang="ru-RU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какой</a:t>
                      </a:r>
                      <a:r>
                        <a:rPr lang="ru-RU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мере?</a:t>
                      </a:r>
                      <a:endParaRPr lang="ru-RU" sz="1800" b="1" dirty="0"/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Разделить пополам</a:t>
                      </a:r>
                    </a:p>
                    <a:p>
                      <a:r>
                        <a:rPr lang="ru-RU" sz="1800" dirty="0" smtClean="0"/>
                        <a:t>Посетить дважды</a:t>
                      </a:r>
                      <a:endParaRPr lang="ru-RU" sz="1800" dirty="0"/>
                    </a:p>
                  </a:txBody>
                  <a:tcPr marL="91449" marR="91449" marT="45714" marB="45714"/>
                </a:tc>
              </a:tr>
              <a:tr h="669053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Степень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какой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степени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/>
                        <a:t>Очень сильный, </a:t>
                      </a:r>
                    </a:p>
                    <a:p>
                      <a:r>
                        <a:rPr lang="ru-RU" sz="1800" b="0" dirty="0" smtClean="0"/>
                        <a:t>Весьма привлекательный</a:t>
                      </a:r>
                    </a:p>
                  </a:txBody>
                  <a:tcPr marL="91449" marR="91449" marT="45714" marB="45714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3568" y="460910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СМЫСЛОВЫЕ ГРУППЫ НАРЕЧИЙ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583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476672"/>
            <a:ext cx="792088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1.	Какие смысловые группы образуют наречия? Назовите их вместе с вопросами.</a:t>
            </a:r>
          </a:p>
          <a:p>
            <a:r>
              <a:rPr lang="ru-RU" sz="4000" dirty="0"/>
              <a:t>2.	Что могут обозначать наречия, относящиеся к глаголу и его особым формам?</a:t>
            </a:r>
          </a:p>
          <a:p>
            <a:r>
              <a:rPr lang="ru-RU" sz="4000" dirty="0"/>
              <a:t>3.	Что могут обозначать наречия, относящиеся к друго­му наречию или прилагательному?</a:t>
            </a:r>
          </a:p>
        </p:txBody>
      </p:sp>
    </p:spTree>
    <p:extLst>
      <p:ext uri="{BB962C8B-B14F-4D97-AF65-F5344CB8AC3E}">
        <p14:creationId xmlns:p14="http://schemas.microsoft.com/office/powerpoint/2010/main" val="381475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dirty="0"/>
              <a:t>Засидеться допоздна, наелся досыта, раскаленный докрас­на, свернув направо, отчетливо осязаемо, незачем спешить, некуда пойти, запомнить навсегда, обидеть сгоряча</a:t>
            </a:r>
          </a:p>
        </p:txBody>
      </p:sp>
    </p:spTree>
    <p:extLst>
      <p:ext uri="{BB962C8B-B14F-4D97-AF65-F5344CB8AC3E}">
        <p14:creationId xmlns:p14="http://schemas.microsoft.com/office/powerpoint/2010/main" val="319560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1606815"/>
              </p:ext>
            </p:extLst>
          </p:nvPr>
        </p:nvGraphicFramePr>
        <p:xfrm>
          <a:off x="467544" y="260648"/>
          <a:ext cx="8352928" cy="56981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8977"/>
                <a:gridCol w="3296201"/>
                <a:gridCol w="2657750"/>
              </a:tblGrid>
              <a:tr h="38413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Значения</a:t>
                      </a:r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наречий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    Вопросы наречий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Примеры наречий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9" marR="91449" marT="45714" marB="45714"/>
                </a:tc>
              </a:tr>
              <a:tr h="679624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Время</a:t>
                      </a: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когда? с каких пор?</a:t>
                      </a:r>
                      <a:r>
                        <a:rPr lang="ru-RU" sz="20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 каких пор? как долго?</a:t>
                      </a: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Засидеться допоздна</a:t>
                      </a:r>
                      <a:endParaRPr lang="ru-RU" sz="1800" dirty="0" smtClean="0"/>
                    </a:p>
                  </a:txBody>
                  <a:tcPr marL="91449" marR="91449" marT="45714" marB="45714"/>
                </a:tc>
              </a:tr>
              <a:tr h="679624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Место 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где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куда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откуда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свернув направо</a:t>
                      </a:r>
                    </a:p>
                    <a:p>
                      <a:r>
                        <a:rPr lang="ru-RU" dirty="0" smtClean="0"/>
                        <a:t>некуда пойти</a:t>
                      </a:r>
                      <a:endParaRPr lang="ru-RU" dirty="0"/>
                    </a:p>
                  </a:txBody>
                  <a:tcPr marL="91449" marR="91449" marT="45714" marB="45714"/>
                </a:tc>
              </a:tr>
              <a:tr h="1152413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Образ действия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 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каким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образом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запомнить навсегда</a:t>
                      </a:r>
                      <a:endParaRPr lang="ru-RU" dirty="0"/>
                    </a:p>
                  </a:txBody>
                  <a:tcPr marL="91449" marR="91449" marT="45714" marB="45714"/>
                </a:tc>
              </a:tr>
              <a:tr h="679624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Причина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почему? отчего?</a:t>
                      </a:r>
                      <a:r>
                        <a:rPr lang="ru-RU" sz="20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 какой причине?</a:t>
                      </a: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незачем спешить</a:t>
                      </a:r>
                      <a:endParaRPr lang="ru-RU" dirty="0"/>
                    </a:p>
                  </a:txBody>
                  <a:tcPr marL="91449" marR="91449" marT="45714" marB="45714"/>
                </a:tc>
              </a:tr>
              <a:tr h="679624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Цель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зачем? для чего?</a:t>
                      </a:r>
                    </a:p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 какой целью?</a:t>
                      </a: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обидеть сгоряча</a:t>
                      </a:r>
                    </a:p>
                    <a:p>
                      <a:endParaRPr lang="ru-RU" dirty="0"/>
                    </a:p>
                  </a:txBody>
                  <a:tcPr marL="91449" marR="91449" marT="45714" marB="45714"/>
                </a:tc>
              </a:tr>
              <a:tr h="620525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Мера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сколько? насколько?</a:t>
                      </a:r>
                      <a:r>
                        <a:rPr lang="ru-RU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 сколько раз?</a:t>
                      </a:r>
                      <a:r>
                        <a:rPr lang="ru-RU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какой</a:t>
                      </a:r>
                      <a:r>
                        <a:rPr lang="ru-RU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мере?</a:t>
                      </a:r>
                      <a:endParaRPr lang="ru-RU" sz="1800" b="1" dirty="0"/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наелся досыта раскаленный докрас­на</a:t>
                      </a:r>
                      <a:endParaRPr lang="ru-RU" dirty="0"/>
                    </a:p>
                  </a:txBody>
                  <a:tcPr marL="91449" marR="91449" marT="45714" marB="45714"/>
                </a:tc>
              </a:tr>
              <a:tr h="669053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Степень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какой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степени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отчетливо осязаемо</a:t>
                      </a:r>
                      <a:endParaRPr lang="ru-RU" dirty="0"/>
                    </a:p>
                  </a:txBody>
                  <a:tcPr marL="91449" marR="91449" marT="45714" marB="4571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1696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92500"/>
          </a:bodyPr>
          <a:lstStyle/>
          <a:p>
            <a:r>
              <a:rPr lang="ru-RU" sz="4400" dirty="0"/>
              <a:t>Не велик сверчок, да громко поет.</a:t>
            </a:r>
          </a:p>
          <a:p>
            <a:r>
              <a:rPr lang="ru-RU" sz="4400" dirty="0"/>
              <a:t>Мала блошка, да колодой ворочает.</a:t>
            </a:r>
          </a:p>
          <a:p>
            <a:r>
              <a:rPr lang="ru-RU" sz="4400" dirty="0"/>
              <a:t>Не велика пригоршня, да много в ней щепотей.</a:t>
            </a:r>
          </a:p>
          <a:p>
            <a:r>
              <a:rPr lang="ru-RU" sz="4400" dirty="0"/>
              <a:t>Рыба мелка, да уха сладка.</a:t>
            </a:r>
          </a:p>
          <a:p>
            <a:r>
              <a:rPr lang="ru-RU" sz="4400" dirty="0"/>
              <a:t>Не велик кувшин, да очень емок.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159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332656"/>
            <a:ext cx="777882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/>
              <a:t>Не велик сверчок, да </a:t>
            </a:r>
            <a:r>
              <a:rPr lang="ru-RU" sz="5400" b="1" dirty="0"/>
              <a:t>громко</a:t>
            </a:r>
            <a:r>
              <a:rPr lang="ru-RU" sz="5400" dirty="0"/>
              <a:t> поет</a:t>
            </a:r>
            <a:r>
              <a:rPr lang="ru-RU" sz="5400" dirty="0" smtClean="0"/>
              <a:t>. (</a:t>
            </a:r>
            <a:r>
              <a:rPr lang="ru-RU" sz="5400" dirty="0" err="1" smtClean="0"/>
              <a:t>об.д</a:t>
            </a:r>
            <a:r>
              <a:rPr lang="ru-RU" sz="5400" dirty="0" smtClean="0"/>
              <a:t>.)</a:t>
            </a:r>
            <a:endParaRPr lang="ru-RU" sz="5400" dirty="0"/>
          </a:p>
          <a:p>
            <a:r>
              <a:rPr lang="ru-RU" sz="5400" dirty="0" smtClean="0"/>
              <a:t>Не </a:t>
            </a:r>
            <a:r>
              <a:rPr lang="ru-RU" sz="5400" dirty="0"/>
              <a:t>велика пригоршня, да</a:t>
            </a:r>
            <a:r>
              <a:rPr lang="ru-RU" sz="5400" b="1" dirty="0"/>
              <a:t> много</a:t>
            </a:r>
            <a:r>
              <a:rPr lang="ru-RU" sz="5400" dirty="0"/>
              <a:t> в ней щепотей</a:t>
            </a:r>
            <a:r>
              <a:rPr lang="ru-RU" sz="5400" dirty="0" smtClean="0"/>
              <a:t>. (меры)</a:t>
            </a:r>
            <a:endParaRPr lang="ru-RU" sz="5400" dirty="0"/>
          </a:p>
          <a:p>
            <a:r>
              <a:rPr lang="ru-RU" sz="5400" dirty="0" smtClean="0"/>
              <a:t>Не </a:t>
            </a:r>
            <a:r>
              <a:rPr lang="ru-RU" sz="5400" dirty="0"/>
              <a:t>велик кувшин, да </a:t>
            </a:r>
            <a:r>
              <a:rPr lang="ru-RU" sz="5400" b="1" dirty="0" smtClean="0"/>
              <a:t>очень</a:t>
            </a:r>
            <a:r>
              <a:rPr lang="ru-RU" sz="5400" dirty="0" smtClean="0"/>
              <a:t> </a:t>
            </a:r>
            <a:r>
              <a:rPr lang="ru-RU" sz="5400" dirty="0"/>
              <a:t>емок</a:t>
            </a:r>
            <a:r>
              <a:rPr lang="ru-RU" sz="5400" dirty="0" smtClean="0"/>
              <a:t>. (степени)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61273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Физкультминутка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Из-за парт все встали дружно,</a:t>
            </a:r>
          </a:p>
          <a:p>
            <a:r>
              <a:rPr lang="ru-RU" dirty="0"/>
              <a:t>Косточки размять нам нужно.</a:t>
            </a:r>
          </a:p>
          <a:p>
            <a:r>
              <a:rPr lang="ru-RU" dirty="0"/>
              <a:t>Руки к солнцу потянули,</a:t>
            </a:r>
          </a:p>
          <a:p>
            <a:r>
              <a:rPr lang="ru-RU" dirty="0"/>
              <a:t>Опустили и встряхнули.</a:t>
            </a:r>
          </a:p>
          <a:p>
            <a:r>
              <a:rPr lang="ru-RU" dirty="0"/>
              <a:t>Энергично повертелись,</a:t>
            </a:r>
          </a:p>
          <a:p>
            <a:r>
              <a:rPr lang="ru-RU" dirty="0"/>
              <a:t>Круг рисуем головой,</a:t>
            </a:r>
          </a:p>
          <a:p>
            <a:r>
              <a:rPr lang="ru-RU" dirty="0"/>
              <a:t>А теперь тихонько сели</a:t>
            </a:r>
          </a:p>
          <a:p>
            <a:r>
              <a:rPr lang="ru-RU" dirty="0"/>
              <a:t>Изучать характер мой.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273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8000" i="1" dirty="0"/>
              <a:t>Дружно, энергично, тихонько.  </a:t>
            </a:r>
            <a:endParaRPr lang="ru-RU" sz="8000" i="1" dirty="0" smtClean="0"/>
          </a:p>
          <a:p>
            <a:pPr marL="0" indent="0" algn="ctr">
              <a:buNone/>
            </a:pPr>
            <a:r>
              <a:rPr lang="ru-RU" sz="8000" i="1" dirty="0" smtClean="0"/>
              <a:t>Образа </a:t>
            </a:r>
            <a:r>
              <a:rPr lang="ru-RU" sz="8000" i="1" dirty="0"/>
              <a:t>действия</a:t>
            </a:r>
            <a:r>
              <a:rPr lang="ru-RU" i="1" dirty="0" smtClean="0"/>
              <a:t>.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698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21296"/>
            <a:ext cx="8229600" cy="1152128"/>
          </a:xfrm>
        </p:spPr>
        <p:txBody>
          <a:bodyPr>
            <a:normAutofit fontScale="90000"/>
          </a:bodyPr>
          <a:lstStyle/>
          <a:p>
            <a:pPr marL="0" indent="0"/>
            <a:r>
              <a:rPr lang="ru-RU" b="1" dirty="0" smtClean="0">
                <a:solidFill>
                  <a:schemeClr val="tx2"/>
                </a:solidFill>
              </a:rPr>
              <a:t/>
            </a:r>
            <a:br>
              <a:rPr lang="ru-RU" b="1" dirty="0" smtClean="0">
                <a:solidFill>
                  <a:schemeClr val="tx2"/>
                </a:solidFill>
              </a:rPr>
            </a:br>
            <a:r>
              <a:rPr lang="ru-RU" b="1" dirty="0">
                <a:solidFill>
                  <a:schemeClr val="tx2"/>
                </a:solidFill>
              </a:rPr>
              <a:t/>
            </a:r>
            <a:br>
              <a:rPr lang="ru-RU" b="1" dirty="0">
                <a:solidFill>
                  <a:schemeClr val="tx2"/>
                </a:solidFill>
              </a:rPr>
            </a:br>
            <a:r>
              <a:rPr lang="ru-RU" b="1" dirty="0" smtClean="0">
                <a:solidFill>
                  <a:schemeClr val="tx2"/>
                </a:solidFill>
              </a:rPr>
              <a:t>Мозговой </a:t>
            </a:r>
            <a:r>
              <a:rPr lang="ru-RU" b="1" dirty="0">
                <a:solidFill>
                  <a:schemeClr val="tx2"/>
                </a:solidFill>
              </a:rPr>
              <a:t>штурм</a:t>
            </a:r>
            <a:br>
              <a:rPr lang="ru-RU" b="1" dirty="0">
                <a:solidFill>
                  <a:schemeClr val="tx2"/>
                </a:solidFill>
              </a:rPr>
            </a:br>
            <a:r>
              <a:rPr lang="ru-RU" b="1" dirty="0">
                <a:solidFill>
                  <a:schemeClr val="tx2"/>
                </a:solidFill>
              </a:rPr>
              <a:t>«Соотнесение наречий с разрядами»</a:t>
            </a:r>
            <a:br>
              <a:rPr lang="ru-RU" b="1" dirty="0">
                <a:solidFill>
                  <a:schemeClr val="tx2"/>
                </a:solidFill>
              </a:rPr>
            </a:br>
            <a:r>
              <a:rPr lang="ru-RU" b="1" dirty="0">
                <a:solidFill>
                  <a:schemeClr val="tx2"/>
                </a:solidFill>
              </a:rPr>
              <a:t/>
            </a:r>
            <a:br>
              <a:rPr lang="ru-RU" b="1" dirty="0">
                <a:solidFill>
                  <a:schemeClr val="tx2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5886"/>
            <a:ext cx="8229600" cy="4210277"/>
          </a:xfrm>
        </p:spPr>
        <p:txBody>
          <a:bodyPr numCol="1">
            <a:normAutofit/>
          </a:bodyPr>
          <a:lstStyle/>
          <a:p>
            <a:pPr marL="0" indent="0">
              <a:buNone/>
            </a:pPr>
            <a:r>
              <a:rPr lang="ru-RU" dirty="0" smtClean="0"/>
              <a:t>а) ИНТЕРЕСНО                 </a:t>
            </a:r>
            <a:r>
              <a:rPr lang="ru-RU" sz="2400" dirty="0" smtClean="0"/>
              <a:t>а)наречие образа действия</a:t>
            </a:r>
          </a:p>
          <a:p>
            <a:pPr marL="0" indent="0">
              <a:buNone/>
            </a:pPr>
            <a:r>
              <a:rPr lang="ru-RU" dirty="0" smtClean="0"/>
              <a:t> наблюдать                          </a:t>
            </a:r>
            <a:r>
              <a:rPr lang="ru-RU" sz="2400" dirty="0" smtClean="0"/>
              <a:t>б) наречие времени</a:t>
            </a:r>
          </a:p>
          <a:p>
            <a:pPr marL="0" indent="0">
              <a:buNone/>
            </a:pPr>
            <a:r>
              <a:rPr lang="ru-RU" dirty="0" smtClean="0"/>
              <a:t>Б) идти ВПЕРЕДИ             </a:t>
            </a:r>
            <a:r>
              <a:rPr lang="ru-RU" sz="2400" dirty="0" smtClean="0"/>
              <a:t>в) наречие меры и степени</a:t>
            </a:r>
          </a:p>
          <a:p>
            <a:pPr marL="0" indent="0">
              <a:buNone/>
            </a:pPr>
            <a:r>
              <a:rPr lang="ru-RU" dirty="0" smtClean="0"/>
              <a:t>В) сделать НАМЕРЕННО </a:t>
            </a:r>
            <a:r>
              <a:rPr lang="ru-RU" sz="2400" dirty="0" smtClean="0"/>
              <a:t>г)наречие</a:t>
            </a:r>
            <a:r>
              <a:rPr lang="ru-RU" dirty="0" smtClean="0"/>
              <a:t> </a:t>
            </a:r>
            <a:r>
              <a:rPr lang="ru-RU" sz="2400" dirty="0" smtClean="0"/>
              <a:t>причины</a:t>
            </a:r>
          </a:p>
          <a:p>
            <a:pPr marL="0" indent="0">
              <a:buNone/>
            </a:pPr>
            <a:r>
              <a:rPr lang="ru-RU" dirty="0" smtClean="0"/>
              <a:t>Г)не увидеть СОСЛЕПУ   </a:t>
            </a:r>
            <a:r>
              <a:rPr lang="ru-RU" sz="2400" dirty="0" smtClean="0"/>
              <a:t>д) наречие места</a:t>
            </a:r>
          </a:p>
          <a:p>
            <a:pPr marL="0" indent="0">
              <a:buNone/>
            </a:pPr>
            <a:r>
              <a:rPr lang="ru-RU" dirty="0" smtClean="0"/>
              <a:t>Д) прийти ПОЗДНО           </a:t>
            </a:r>
            <a:r>
              <a:rPr lang="ru-RU" sz="2400" dirty="0" smtClean="0"/>
              <a:t>е) наречие цели</a:t>
            </a:r>
          </a:p>
          <a:p>
            <a:pPr marL="0" indent="0">
              <a:buNone/>
            </a:pPr>
            <a:r>
              <a:rPr lang="ru-RU" dirty="0" smtClean="0"/>
              <a:t>Е) ОЧЕНЬ высоко             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679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Самопроверка</a:t>
            </a:r>
            <a:endParaRPr lang="ru-RU" dirty="0">
              <a:solidFill>
                <a:schemeClr val="tx2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7974377"/>
              </p:ext>
            </p:extLst>
          </p:nvPr>
        </p:nvGraphicFramePr>
        <p:xfrm>
          <a:off x="395288" y="1223959"/>
          <a:ext cx="8425182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4197"/>
                <a:gridCol w="1404197"/>
                <a:gridCol w="1404197"/>
                <a:gridCol w="1404197"/>
                <a:gridCol w="1404197"/>
                <a:gridCol w="1404197"/>
              </a:tblGrid>
              <a:tr h="764881"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а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б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в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г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д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е</a:t>
                      </a:r>
                      <a:endParaRPr lang="ru-RU" sz="5400" dirty="0"/>
                    </a:p>
                  </a:txBody>
                  <a:tcPr/>
                </a:tc>
              </a:tr>
              <a:tr h="724595"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а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д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е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г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б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в</a:t>
                      </a:r>
                      <a:endParaRPr lang="ru-RU" sz="5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448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5723" y="404663"/>
            <a:ext cx="8064896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 </a:t>
            </a:r>
            <a:r>
              <a:rPr lang="ru-RU" sz="4000" dirty="0" smtClean="0"/>
              <a:t>Подошел </a:t>
            </a:r>
            <a:r>
              <a:rPr lang="ru-RU" sz="4000" dirty="0"/>
              <a:t>вплотную, </a:t>
            </a:r>
            <a:r>
              <a:rPr lang="ru-RU" sz="4000" dirty="0" smtClean="0"/>
              <a:t>повернуть </a:t>
            </a:r>
            <a:r>
              <a:rPr lang="ru-RU" sz="4000" dirty="0"/>
              <a:t>направо, </a:t>
            </a:r>
            <a:r>
              <a:rPr lang="ru-RU" sz="4000" dirty="0" smtClean="0"/>
              <a:t> прилетел </a:t>
            </a:r>
            <a:r>
              <a:rPr lang="ru-RU" sz="4000" dirty="0"/>
              <a:t>осенью, </a:t>
            </a:r>
            <a:endParaRPr lang="ru-RU" sz="4000" dirty="0" smtClean="0"/>
          </a:p>
          <a:p>
            <a:pPr algn="ctr"/>
            <a:r>
              <a:rPr lang="ru-RU" sz="4000" dirty="0" smtClean="0"/>
              <a:t>пришел </a:t>
            </a:r>
            <a:r>
              <a:rPr lang="ru-RU" sz="4000" dirty="0"/>
              <a:t>ночью</a:t>
            </a:r>
            <a:r>
              <a:rPr lang="ru-RU" sz="4000" dirty="0" smtClean="0"/>
              <a:t>,, </a:t>
            </a:r>
          </a:p>
          <a:p>
            <a:pPr algn="ctr"/>
            <a:r>
              <a:rPr lang="ru-RU" sz="4000" dirty="0" smtClean="0"/>
              <a:t>пойти </a:t>
            </a:r>
            <a:r>
              <a:rPr lang="ru-RU" sz="4000" dirty="0"/>
              <a:t>налево, </a:t>
            </a:r>
            <a:r>
              <a:rPr lang="ru-RU" sz="4000" dirty="0" smtClean="0"/>
              <a:t>переписать набело</a:t>
            </a:r>
            <a:endParaRPr lang="en-US" sz="4000" dirty="0" smtClean="0"/>
          </a:p>
          <a:p>
            <a:pPr algn="ctr"/>
            <a:r>
              <a:rPr lang="ru-RU" sz="4000" dirty="0" smtClean="0"/>
              <a:t>обидел </a:t>
            </a:r>
            <a:r>
              <a:rPr lang="ru-RU" sz="4000" dirty="0"/>
              <a:t>нарочно, </a:t>
            </a:r>
            <a:r>
              <a:rPr lang="ru-RU" sz="4000" dirty="0" smtClean="0"/>
              <a:t>приехал зря</a:t>
            </a:r>
            <a:endParaRPr lang="en-US" sz="4000" dirty="0" smtClean="0"/>
          </a:p>
          <a:p>
            <a:pPr algn="ctr"/>
            <a:r>
              <a:rPr lang="ru-RU" sz="4000" dirty="0"/>
              <a:t>р</a:t>
            </a:r>
            <a:r>
              <a:rPr lang="ru-RU" sz="4000" dirty="0" smtClean="0"/>
              <a:t>азделить пополам, посетить дважды</a:t>
            </a:r>
            <a:endParaRPr lang="en-US" sz="4000" dirty="0" smtClean="0"/>
          </a:p>
          <a:p>
            <a:pPr algn="ctr"/>
            <a:r>
              <a:rPr lang="ru-RU" sz="4000" dirty="0"/>
              <a:t>з</a:t>
            </a:r>
            <a:r>
              <a:rPr lang="ru-RU" sz="4000" dirty="0" smtClean="0"/>
              <a:t>адел нечаянно, очень </a:t>
            </a:r>
            <a:r>
              <a:rPr lang="ru-RU" sz="4000" dirty="0"/>
              <a:t>сильный, </a:t>
            </a:r>
            <a:r>
              <a:rPr lang="ru-RU" sz="4000" dirty="0" smtClean="0"/>
              <a:t>весьма </a:t>
            </a:r>
            <a:r>
              <a:rPr lang="ru-RU" sz="4000" dirty="0"/>
              <a:t>привлекательный</a:t>
            </a:r>
          </a:p>
          <a:p>
            <a:endParaRPr lang="ru-RU" sz="3600" dirty="0"/>
          </a:p>
          <a:p>
            <a:pPr algn="ctr"/>
            <a:endParaRPr lang="ru-RU" sz="3600" dirty="0"/>
          </a:p>
          <a:p>
            <a:pPr algn="ctr"/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/>
              <a:t>Самостоятельная работа.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  <a:defRPr/>
            </a:pPr>
            <a:r>
              <a:rPr lang="ru-RU" b="1" dirty="0" smtClean="0"/>
              <a:t> Выпишите выделенные наречия, задайте вопросы, укажите, к каким группам по значению они относятся.</a:t>
            </a:r>
          </a:p>
          <a:p>
            <a:pPr>
              <a:buNone/>
              <a:defRPr/>
            </a:pPr>
            <a:endParaRPr lang="ru-RU" b="1" dirty="0" smtClean="0"/>
          </a:p>
          <a:p>
            <a:pPr>
              <a:lnSpc>
                <a:spcPct val="150000"/>
              </a:lnSpc>
              <a:defRPr/>
            </a:pPr>
            <a:r>
              <a:rPr lang="ru-RU" dirty="0" smtClean="0"/>
              <a:t>Но </a:t>
            </a:r>
            <a:r>
              <a:rPr lang="ru-RU" dirty="0" smtClean="0">
                <a:solidFill>
                  <a:srgbClr val="2913CB"/>
                </a:solidFill>
              </a:rPr>
              <a:t>однажды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2913CB"/>
                </a:solidFill>
              </a:rPr>
              <a:t>поутру</a:t>
            </a:r>
            <a:r>
              <a:rPr lang="ru-RU" dirty="0" smtClean="0"/>
              <a:t> прискакала кенгуру.</a:t>
            </a:r>
          </a:p>
          <a:p>
            <a:pPr>
              <a:lnSpc>
                <a:spcPct val="150000"/>
              </a:lnSpc>
              <a:defRPr/>
            </a:pPr>
            <a:r>
              <a:rPr lang="ru-RU" dirty="0" smtClean="0">
                <a:solidFill>
                  <a:srgbClr val="2913CB"/>
                </a:solidFill>
              </a:rPr>
              <a:t>Невдалеке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2913CB"/>
                </a:solidFill>
              </a:rPr>
              <a:t>тускло</a:t>
            </a:r>
            <a:r>
              <a:rPr lang="ru-RU" dirty="0" smtClean="0"/>
              <a:t> блестела река.</a:t>
            </a:r>
          </a:p>
          <a:p>
            <a:pPr>
              <a:lnSpc>
                <a:spcPct val="150000"/>
              </a:lnSpc>
              <a:defRPr/>
            </a:pPr>
            <a:r>
              <a:rPr lang="ru-RU" dirty="0" smtClean="0"/>
              <a:t>На берегу реки </a:t>
            </a:r>
            <a:r>
              <a:rPr lang="ru-RU" dirty="0" smtClean="0">
                <a:solidFill>
                  <a:srgbClr val="2913CB"/>
                </a:solidFill>
              </a:rPr>
              <a:t>теперь</a:t>
            </a:r>
            <a:r>
              <a:rPr lang="ru-RU" dirty="0" smtClean="0"/>
              <a:t> стало </a:t>
            </a:r>
            <a:r>
              <a:rPr lang="ru-RU" dirty="0" smtClean="0">
                <a:solidFill>
                  <a:srgbClr val="2913CB"/>
                </a:solidFill>
              </a:rPr>
              <a:t>вдруг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accent5">
                    <a:lumMod val="25000"/>
                  </a:schemeClr>
                </a:solidFill>
              </a:rPr>
              <a:t>темно</a:t>
            </a:r>
            <a:r>
              <a:rPr lang="ru-RU" dirty="0" smtClean="0"/>
              <a:t>.</a:t>
            </a:r>
          </a:p>
          <a:p>
            <a:pPr>
              <a:lnSpc>
                <a:spcPct val="150000"/>
              </a:lnSpc>
              <a:defRPr/>
            </a:pPr>
            <a:r>
              <a:rPr lang="ru-RU" dirty="0" smtClean="0">
                <a:solidFill>
                  <a:srgbClr val="2913CB"/>
                </a:solidFill>
              </a:rPr>
              <a:t>Неохотно</a:t>
            </a:r>
            <a:r>
              <a:rPr lang="ru-RU" dirty="0" smtClean="0"/>
              <a:t> и </a:t>
            </a:r>
            <a:r>
              <a:rPr lang="ru-RU" dirty="0" smtClean="0">
                <a:solidFill>
                  <a:srgbClr val="2913CB"/>
                </a:solidFill>
              </a:rPr>
              <a:t>несмело</a:t>
            </a:r>
            <a:r>
              <a:rPr lang="ru-RU" dirty="0" smtClean="0"/>
              <a:t> солнце смотрит на поля.</a:t>
            </a:r>
          </a:p>
          <a:p>
            <a:pPr>
              <a:lnSpc>
                <a:spcPct val="150000"/>
              </a:lnSpc>
              <a:defRPr/>
            </a:pPr>
            <a:r>
              <a:rPr lang="ru-RU" dirty="0" smtClean="0">
                <a:solidFill>
                  <a:srgbClr val="2913CB"/>
                </a:solidFill>
              </a:rPr>
              <a:t>Издалека </a:t>
            </a:r>
            <a:r>
              <a:rPr lang="ru-RU" dirty="0" smtClean="0"/>
              <a:t>доносились чьи-то голоса.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522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/>
              <a:t>Проверь себя.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altLang="ru-RU" dirty="0"/>
              <a:t>Однажды (когда?) – </a:t>
            </a:r>
            <a:r>
              <a:rPr lang="ru-RU" altLang="ru-RU" b="1" i="1" dirty="0"/>
              <a:t>время</a:t>
            </a:r>
            <a:r>
              <a:rPr lang="ru-RU" altLang="ru-RU" dirty="0"/>
              <a:t>;</a:t>
            </a:r>
          </a:p>
          <a:p>
            <a:r>
              <a:rPr lang="ru-RU" altLang="ru-RU" dirty="0"/>
              <a:t>Поутру (когда?) – </a:t>
            </a:r>
            <a:r>
              <a:rPr lang="ru-RU" altLang="ru-RU" b="1" i="1" dirty="0"/>
              <a:t>время</a:t>
            </a:r>
            <a:r>
              <a:rPr lang="ru-RU" altLang="ru-RU" dirty="0"/>
              <a:t>;</a:t>
            </a:r>
          </a:p>
          <a:p>
            <a:r>
              <a:rPr lang="ru-RU" altLang="ru-RU" dirty="0"/>
              <a:t>Невдалеке (где?) – </a:t>
            </a:r>
            <a:r>
              <a:rPr lang="ru-RU" altLang="ru-RU" b="1" i="1" dirty="0"/>
              <a:t>место</a:t>
            </a:r>
            <a:r>
              <a:rPr lang="ru-RU" altLang="ru-RU" dirty="0"/>
              <a:t>;</a:t>
            </a:r>
          </a:p>
          <a:p>
            <a:r>
              <a:rPr lang="ru-RU" altLang="ru-RU" dirty="0"/>
              <a:t>Тускло (как?) – </a:t>
            </a:r>
            <a:r>
              <a:rPr lang="ru-RU" altLang="ru-RU" b="1" i="1" dirty="0"/>
              <a:t>образ действия</a:t>
            </a:r>
            <a:r>
              <a:rPr lang="ru-RU" altLang="ru-RU" i="1" dirty="0"/>
              <a:t>;</a:t>
            </a:r>
          </a:p>
          <a:p>
            <a:r>
              <a:rPr lang="ru-RU" altLang="ru-RU" dirty="0"/>
              <a:t>Теперь (когда?) – </a:t>
            </a:r>
            <a:r>
              <a:rPr lang="ru-RU" altLang="ru-RU" b="1" i="1" dirty="0"/>
              <a:t>время</a:t>
            </a:r>
            <a:r>
              <a:rPr lang="ru-RU" altLang="ru-RU" dirty="0"/>
              <a:t>;</a:t>
            </a:r>
          </a:p>
          <a:p>
            <a:r>
              <a:rPr lang="ru-RU" altLang="ru-RU" dirty="0"/>
              <a:t>Вдруг (каким образом?) – </a:t>
            </a:r>
            <a:r>
              <a:rPr lang="ru-RU" altLang="ru-RU" b="1" i="1" dirty="0"/>
              <a:t>образ действия</a:t>
            </a:r>
            <a:r>
              <a:rPr lang="ru-RU" altLang="ru-RU" dirty="0"/>
              <a:t>;</a:t>
            </a:r>
          </a:p>
          <a:p>
            <a:r>
              <a:rPr lang="ru-RU" altLang="ru-RU" dirty="0"/>
              <a:t>Неохотно (как?) – </a:t>
            </a:r>
            <a:r>
              <a:rPr lang="ru-RU" altLang="ru-RU" b="1" i="1" dirty="0"/>
              <a:t>образ действия</a:t>
            </a:r>
            <a:r>
              <a:rPr lang="ru-RU" altLang="ru-RU" i="1" dirty="0"/>
              <a:t>;</a:t>
            </a:r>
          </a:p>
          <a:p>
            <a:r>
              <a:rPr lang="ru-RU" altLang="ru-RU" dirty="0"/>
              <a:t>Несмело (как?) – </a:t>
            </a:r>
            <a:r>
              <a:rPr lang="ru-RU" altLang="ru-RU" b="1" i="1" dirty="0"/>
              <a:t>образ действия</a:t>
            </a:r>
            <a:r>
              <a:rPr lang="ru-RU" altLang="ru-RU" i="1" dirty="0"/>
              <a:t>;</a:t>
            </a:r>
          </a:p>
          <a:p>
            <a:r>
              <a:rPr lang="ru-RU" altLang="ru-RU" dirty="0"/>
              <a:t>Издалека (откуда?) – </a:t>
            </a:r>
            <a:r>
              <a:rPr lang="ru-RU" altLang="ru-RU" b="1" i="1" dirty="0"/>
              <a:t>место.</a:t>
            </a:r>
            <a:endParaRPr lang="ru-RU" alt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657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/>
              <a:t>	Итог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dirty="0"/>
              <a:t> С какими смысловыми группами наречий познакомились?</a:t>
            </a:r>
          </a:p>
          <a:p>
            <a:r>
              <a:rPr lang="ru-RU" altLang="ru-RU" dirty="0"/>
              <a:t>  Как определить, к какой смысловой группе относится наречие?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213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 </a:t>
            </a:r>
            <a:r>
              <a:rPr lang="ru-RU" altLang="ru-RU" b="1" dirty="0"/>
              <a:t>Рефлексия</a:t>
            </a:r>
            <a:r>
              <a:rPr lang="ru-RU" altLang="ru-RU" dirty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altLang="ru-RU" dirty="0"/>
              <a:t>Все понял(а), работал(а) активно, настроение отличное.</a:t>
            </a:r>
          </a:p>
          <a:p>
            <a:pPr>
              <a:buNone/>
            </a:pPr>
            <a:endParaRPr lang="ru-RU" altLang="ru-RU" sz="2000" dirty="0"/>
          </a:p>
          <a:p>
            <a:pPr>
              <a:buNone/>
            </a:pPr>
            <a:r>
              <a:rPr lang="ru-RU" altLang="ru-RU" dirty="0"/>
              <a:t>Все понял(а), но активно не работал(а), настроение хорошее.</a:t>
            </a:r>
          </a:p>
          <a:p>
            <a:pPr>
              <a:buNone/>
            </a:pPr>
            <a:endParaRPr lang="ru-RU" altLang="ru-RU" sz="2000" dirty="0"/>
          </a:p>
          <a:p>
            <a:pPr>
              <a:buNone/>
            </a:pPr>
            <a:r>
              <a:rPr lang="ru-RU" altLang="ru-RU" dirty="0"/>
              <a:t>Присутствовал(а) на уроке, настроение могло быть лучше.</a:t>
            </a:r>
          </a:p>
          <a:p>
            <a:endParaRPr lang="ru-RU" dirty="0"/>
          </a:p>
        </p:txBody>
      </p:sp>
      <p:pic>
        <p:nvPicPr>
          <p:cNvPr id="5" name="Рисунок 4" descr="http://festival.1september.ru/articles/530015/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51314"/>
            <a:ext cx="6492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http://festival.1september.ru/articles/530015/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860800"/>
            <a:ext cx="7207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http://festival.1september.ru/articles/530015/0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5229225"/>
            <a:ext cx="7191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1232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altLang="ru-RU" dirty="0"/>
              <a:t>Из повести Н.В. Гоголя «Тарас Бульба» </a:t>
            </a:r>
            <a:r>
              <a:rPr lang="ru-RU" altLang="ru-RU" b="1" u="sng" dirty="0"/>
              <a:t>выписать наречия, определить их значение + учить таблицу </a:t>
            </a:r>
            <a:r>
              <a:rPr lang="ru-RU" altLang="ru-RU" b="1" u="sng" dirty="0" smtClean="0"/>
              <a:t>.</a:t>
            </a:r>
            <a:endParaRPr lang="ru-RU" altLang="ru-RU" b="1" u="sng" dirty="0"/>
          </a:p>
          <a:p>
            <a:pPr>
              <a:buNone/>
            </a:pPr>
            <a:endParaRPr lang="ru-RU" altLang="ru-RU" b="1" u="sng" dirty="0"/>
          </a:p>
          <a:p>
            <a:pPr algn="ctr">
              <a:buNone/>
            </a:pPr>
            <a:r>
              <a:rPr lang="ru-RU" altLang="ru-RU" dirty="0"/>
              <a:t>   </a:t>
            </a:r>
            <a:r>
              <a:rPr lang="ru-RU" altLang="ru-RU" b="1" i="1" dirty="0"/>
              <a:t>8-10 </a:t>
            </a:r>
            <a:r>
              <a:rPr lang="ru-RU" altLang="ru-RU" i="1" dirty="0"/>
              <a:t>наречий</a:t>
            </a:r>
            <a:r>
              <a:rPr lang="ru-RU" altLang="ru-RU" b="1" i="1" dirty="0"/>
              <a:t> – </a:t>
            </a:r>
            <a:r>
              <a:rPr lang="ru-RU" altLang="ru-RU" b="1" i="1" dirty="0">
                <a:solidFill>
                  <a:srgbClr val="2913CB"/>
                </a:solidFill>
              </a:rPr>
              <a:t>«3»</a:t>
            </a:r>
          </a:p>
          <a:p>
            <a:pPr algn="ctr">
              <a:buNone/>
            </a:pPr>
            <a:r>
              <a:rPr lang="ru-RU" altLang="ru-RU" b="1" i="1" dirty="0"/>
              <a:t>   11-13 </a:t>
            </a:r>
            <a:r>
              <a:rPr lang="ru-RU" altLang="ru-RU" i="1" dirty="0"/>
              <a:t>наречий</a:t>
            </a:r>
            <a:r>
              <a:rPr lang="ru-RU" altLang="ru-RU" b="1" i="1" dirty="0"/>
              <a:t> – </a:t>
            </a:r>
            <a:r>
              <a:rPr lang="ru-RU" altLang="ru-RU" b="1" i="1" dirty="0">
                <a:solidFill>
                  <a:srgbClr val="00B050"/>
                </a:solidFill>
              </a:rPr>
              <a:t>«4»</a:t>
            </a:r>
          </a:p>
          <a:p>
            <a:pPr algn="ctr">
              <a:buNone/>
            </a:pPr>
            <a:r>
              <a:rPr lang="ru-RU" altLang="ru-RU" b="1" i="1" dirty="0"/>
              <a:t>   14-15 </a:t>
            </a:r>
            <a:r>
              <a:rPr lang="ru-RU" altLang="ru-RU" i="1" dirty="0"/>
              <a:t>наречий</a:t>
            </a:r>
            <a:r>
              <a:rPr lang="ru-RU" altLang="ru-RU" b="1" i="1" dirty="0"/>
              <a:t> – </a:t>
            </a:r>
            <a:r>
              <a:rPr lang="ru-RU" altLang="ru-RU" b="1" i="1" dirty="0">
                <a:solidFill>
                  <a:srgbClr val="FF0000"/>
                </a:solidFill>
              </a:rPr>
              <a:t>«5»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9350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2"/>
                </a:solidFill>
                <a:latin typeface="Book Antiqua" panose="02040602050305030304" pitchFamily="18" charset="0"/>
              </a:rPr>
              <a:t>СПАСИБО ЗА УРОК!</a:t>
            </a:r>
            <a:endParaRPr lang="ru-RU" sz="5400" dirty="0">
              <a:solidFill>
                <a:schemeClr val="accent2"/>
              </a:solidFill>
              <a:latin typeface="Book Antiqua" panose="02040602050305030304" pitchFamily="18" charset="0"/>
            </a:endParaRPr>
          </a:p>
        </p:txBody>
      </p:sp>
      <p:pic>
        <p:nvPicPr>
          <p:cNvPr id="4" name="Содержимое 2" descr="01_11(1).jpg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54516" y="1600200"/>
            <a:ext cx="2434968" cy="4525963"/>
          </a:xfrm>
        </p:spPr>
      </p:pic>
    </p:spTree>
    <p:extLst>
      <p:ext uri="{BB962C8B-B14F-4D97-AF65-F5344CB8AC3E}">
        <p14:creationId xmlns:p14="http://schemas.microsoft.com/office/powerpoint/2010/main" val="269444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772400" cy="6683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dirty="0" smtClean="0">
                <a:solidFill>
                  <a:schemeClr val="tx1"/>
                </a:solidFill>
              </a:rPr>
              <a:t>   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9260588"/>
              </p:ext>
            </p:extLst>
          </p:nvPr>
        </p:nvGraphicFramePr>
        <p:xfrm>
          <a:off x="683568" y="332656"/>
          <a:ext cx="7921625" cy="57182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5106"/>
                <a:gridCol w="3126002"/>
                <a:gridCol w="2520517"/>
              </a:tblGrid>
              <a:tr h="396228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Значения</a:t>
                      </a:r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наречий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    Вопросы наречий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Примеры наречий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9" marR="91449" marT="45714" marB="45714"/>
                </a:tc>
              </a:tr>
              <a:tr h="729487">
                <a:tc>
                  <a:txBody>
                    <a:bodyPr/>
                    <a:lstStyle/>
                    <a:p>
                      <a:pPr marL="457200" indent="-457200">
                        <a:buAutoNum type="arabicPlain"/>
                      </a:pPr>
                      <a:endParaRPr lang="ru-RU" sz="2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когда? с каких пор?</a:t>
                      </a:r>
                      <a:r>
                        <a:rPr lang="ru-RU" sz="20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 каких пор? как долго?</a:t>
                      </a: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Прилетел осенью</a:t>
                      </a:r>
                    </a:p>
                    <a:p>
                      <a:r>
                        <a:rPr lang="ru-RU" sz="2000" dirty="0" smtClean="0"/>
                        <a:t>Пришел</a:t>
                      </a:r>
                      <a:r>
                        <a:rPr lang="ru-RU" sz="2000" baseline="0" dirty="0" smtClean="0"/>
                        <a:t> ночью</a:t>
                      </a:r>
                      <a:endParaRPr lang="ru-RU" sz="2000" dirty="0" smtClean="0"/>
                    </a:p>
                    <a:p>
                      <a:endParaRPr lang="ru-RU" sz="2000" dirty="0"/>
                    </a:p>
                  </a:txBody>
                  <a:tcPr marL="91449" marR="91449" marT="45714" marB="45714"/>
                </a:tc>
              </a:tr>
              <a:tr h="701028">
                <a:tc>
                  <a:txBody>
                    <a:bodyPr/>
                    <a:lstStyle/>
                    <a:p>
                      <a:pPr marL="457200" indent="-457200">
                        <a:buAutoNum type="arabicPlain" startAt="2"/>
                      </a:pP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где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куда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откуда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 marL="91449" marR="91449" marT="45714" marB="45714"/>
                </a:tc>
              </a:tr>
              <a:tr h="729487">
                <a:tc>
                  <a:txBody>
                    <a:bodyPr/>
                    <a:lstStyle/>
                    <a:p>
                      <a:pPr marL="457200" indent="-457200">
                        <a:buAutoNum type="arabicPlain" startAt="3"/>
                      </a:pP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 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каким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образом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 marL="91449" marR="91449" marT="45714" marB="45714"/>
                </a:tc>
              </a:tr>
              <a:tr h="729487"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почему? отчего?</a:t>
                      </a:r>
                      <a:r>
                        <a:rPr lang="ru-RU" sz="20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 какой причине?</a:t>
                      </a: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 marL="91449" marR="91449" marT="45714" marB="45714"/>
                </a:tc>
              </a:tr>
              <a:tr h="729487">
                <a:tc>
                  <a:txBody>
                    <a:bodyPr/>
                    <a:lstStyle/>
                    <a:p>
                      <a:pPr marL="457200" indent="-457200">
                        <a:buAutoNum type="arabicPlain" startAt="5"/>
                      </a:pP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зачем? для чего?</a:t>
                      </a:r>
                    </a:p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 какой целью?</a:t>
                      </a: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 marL="91449" marR="91449" marT="45714" marB="45714"/>
                </a:tc>
              </a:tr>
              <a:tr h="664761">
                <a:tc>
                  <a:txBody>
                    <a:bodyPr/>
                    <a:lstStyle/>
                    <a:p>
                      <a:pPr marL="457200" indent="-457200">
                        <a:buAutoNum type="arabicPlain" startAt="6"/>
                      </a:pP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сколько? насколько?</a:t>
                      </a:r>
                      <a:r>
                        <a:rPr lang="ru-RU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 сколько раз?</a:t>
                      </a:r>
                      <a:r>
                        <a:rPr lang="ru-RU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какой</a:t>
                      </a:r>
                      <a:r>
                        <a:rPr lang="ru-RU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мере?</a:t>
                      </a:r>
                      <a:endParaRPr lang="ru-RU" sz="1800" b="1" dirty="0"/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 marL="91449" marR="91449" marT="45714" marB="45714"/>
                </a:tc>
              </a:tr>
              <a:tr h="761988"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какой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степени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2400" b="1" dirty="0"/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 marL="91449" marR="91449" marT="45714" marB="4571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8879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772400" cy="6683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dirty="0" smtClean="0">
                <a:solidFill>
                  <a:schemeClr val="tx1"/>
                </a:solidFill>
              </a:rPr>
              <a:t>   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0999719"/>
              </p:ext>
            </p:extLst>
          </p:nvPr>
        </p:nvGraphicFramePr>
        <p:xfrm>
          <a:off x="611560" y="404664"/>
          <a:ext cx="7848921" cy="57008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4225"/>
                <a:gridCol w="3097312"/>
                <a:gridCol w="2497384"/>
              </a:tblGrid>
              <a:tr h="384152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Значения</a:t>
                      </a:r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наречий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    Вопросы наречий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Примеры наречий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9" marR="91449" marT="45714" marB="45714"/>
                </a:tc>
              </a:tr>
              <a:tr h="975172">
                <a:tc>
                  <a:txBody>
                    <a:bodyPr/>
                    <a:lstStyle/>
                    <a:p>
                      <a:pPr marL="457200" indent="-457200">
                        <a:buAutoNum type="arabicPlain"/>
                      </a:pPr>
                      <a:endParaRPr lang="ru-RU" sz="2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когда? с каких пор?</a:t>
                      </a:r>
                      <a:r>
                        <a:rPr lang="ru-RU" sz="20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 каких пор? как долго?</a:t>
                      </a: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Прилетел осенью</a:t>
                      </a:r>
                    </a:p>
                    <a:p>
                      <a:r>
                        <a:rPr lang="ru-RU" sz="2000" dirty="0" smtClean="0"/>
                        <a:t>Пришел</a:t>
                      </a:r>
                      <a:r>
                        <a:rPr lang="ru-RU" sz="2000" baseline="0" dirty="0" smtClean="0"/>
                        <a:t> ночью</a:t>
                      </a:r>
                      <a:endParaRPr lang="ru-RU" sz="2000" dirty="0" smtClean="0"/>
                    </a:p>
                    <a:p>
                      <a:endParaRPr lang="ru-RU" sz="2000" dirty="0"/>
                    </a:p>
                  </a:txBody>
                  <a:tcPr marL="91449" marR="91449" marT="45714" marB="45714"/>
                </a:tc>
              </a:tr>
              <a:tr h="975172">
                <a:tc>
                  <a:txBody>
                    <a:bodyPr/>
                    <a:lstStyle/>
                    <a:p>
                      <a:pPr marL="457200" indent="-457200">
                        <a:buAutoNum type="arabicPlain" startAt="2"/>
                      </a:pP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где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куда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откуда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Повернуть направо,</a:t>
                      </a:r>
                      <a:r>
                        <a:rPr lang="ru-RU" sz="2000" baseline="0" dirty="0" smtClean="0"/>
                        <a:t> пойти налево</a:t>
                      </a:r>
                      <a:endParaRPr lang="ru-RU" sz="2000" dirty="0" smtClean="0"/>
                    </a:p>
                    <a:p>
                      <a:endParaRPr lang="ru-RU" sz="2000" dirty="0"/>
                    </a:p>
                  </a:txBody>
                  <a:tcPr marL="91449" marR="91449" marT="45714" marB="45714"/>
                </a:tc>
              </a:tr>
              <a:tr h="679662">
                <a:tc>
                  <a:txBody>
                    <a:bodyPr/>
                    <a:lstStyle/>
                    <a:p>
                      <a:pPr marL="457200" indent="-457200">
                        <a:buAutoNum type="arabicPlain" startAt="3"/>
                      </a:pP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 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каким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образом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 marL="91449" marR="91449" marT="45714" marB="45714"/>
                </a:tc>
              </a:tr>
              <a:tr h="679662"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почему? отчего?</a:t>
                      </a:r>
                      <a:r>
                        <a:rPr lang="ru-RU" sz="20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 какой причине?</a:t>
                      </a: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 marL="91449" marR="91449" marT="45714" marB="45714"/>
                </a:tc>
              </a:tr>
              <a:tr h="679662">
                <a:tc>
                  <a:txBody>
                    <a:bodyPr/>
                    <a:lstStyle/>
                    <a:p>
                      <a:pPr marL="457200" indent="-457200">
                        <a:buAutoNum type="arabicPlain" startAt="5"/>
                      </a:pP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зачем? для чего?</a:t>
                      </a:r>
                    </a:p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 какой целью?</a:t>
                      </a: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 marL="91449" marR="91449" marT="45714" marB="45714"/>
                </a:tc>
              </a:tr>
              <a:tr h="620560">
                <a:tc>
                  <a:txBody>
                    <a:bodyPr/>
                    <a:lstStyle/>
                    <a:p>
                      <a:pPr marL="457200" indent="-457200">
                        <a:buAutoNum type="arabicPlain" startAt="6"/>
                      </a:pP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сколько? насколько?</a:t>
                      </a:r>
                      <a:r>
                        <a:rPr lang="ru-RU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 сколько раз?</a:t>
                      </a:r>
                      <a:r>
                        <a:rPr lang="ru-RU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какой</a:t>
                      </a:r>
                      <a:r>
                        <a:rPr lang="ru-RU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мере?</a:t>
                      </a:r>
                      <a:endParaRPr lang="ru-RU" sz="1800" b="1" dirty="0"/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 marL="91449" marR="91449" marT="45714" marB="45714"/>
                </a:tc>
              </a:tr>
              <a:tr h="549779"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какой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степени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 marL="91449" marR="91449" marT="45714" marB="4571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6968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772400" cy="6683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dirty="0" smtClean="0">
                <a:solidFill>
                  <a:schemeClr val="tx1"/>
                </a:solidFill>
              </a:rPr>
              <a:t>   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3635620"/>
              </p:ext>
            </p:extLst>
          </p:nvPr>
        </p:nvGraphicFramePr>
        <p:xfrm>
          <a:off x="683568" y="476672"/>
          <a:ext cx="7921625" cy="54419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5106"/>
                <a:gridCol w="3126002"/>
                <a:gridCol w="2520517"/>
              </a:tblGrid>
              <a:tr h="396228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Значения</a:t>
                      </a:r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наречий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    Вопросы наречий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Примеры наречий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9" marR="91449" marT="45714" marB="45714"/>
                </a:tc>
              </a:tr>
              <a:tr h="729487">
                <a:tc>
                  <a:txBody>
                    <a:bodyPr/>
                    <a:lstStyle/>
                    <a:p>
                      <a:pPr marL="457200" indent="-457200">
                        <a:buAutoNum type="arabicPlain"/>
                      </a:pPr>
                      <a:endParaRPr lang="ru-RU" sz="2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когда? с каких пор?</a:t>
                      </a:r>
                      <a:r>
                        <a:rPr lang="ru-RU" sz="20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 каких пор? как долго?</a:t>
                      </a: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Прилетел осенью</a:t>
                      </a:r>
                    </a:p>
                    <a:p>
                      <a:r>
                        <a:rPr lang="ru-RU" sz="2000" dirty="0" smtClean="0"/>
                        <a:t>Пришел</a:t>
                      </a:r>
                      <a:r>
                        <a:rPr lang="ru-RU" sz="2000" baseline="0" dirty="0" smtClean="0"/>
                        <a:t> ночью</a:t>
                      </a:r>
                      <a:endParaRPr lang="ru-RU" sz="2000" dirty="0" smtClean="0"/>
                    </a:p>
                  </a:txBody>
                  <a:tcPr marL="91449" marR="91449" marT="45714" marB="45714"/>
                </a:tc>
              </a:tr>
              <a:tr h="701028">
                <a:tc>
                  <a:txBody>
                    <a:bodyPr/>
                    <a:lstStyle/>
                    <a:p>
                      <a:pPr marL="457200" indent="-457200">
                        <a:buAutoNum type="arabicPlain" startAt="2"/>
                      </a:pP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где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куда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откуда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Повернуть направо,</a:t>
                      </a:r>
                      <a:r>
                        <a:rPr lang="ru-RU" sz="2000" baseline="0" dirty="0" smtClean="0"/>
                        <a:t> пойти налево</a:t>
                      </a:r>
                      <a:endParaRPr lang="ru-RU" sz="2000" dirty="0" smtClean="0"/>
                    </a:p>
                  </a:txBody>
                  <a:tcPr marL="91449" marR="91449" marT="45714" marB="45714"/>
                </a:tc>
              </a:tr>
              <a:tr h="729487">
                <a:tc>
                  <a:txBody>
                    <a:bodyPr/>
                    <a:lstStyle/>
                    <a:p>
                      <a:pPr marL="457200" indent="-457200">
                        <a:buAutoNum type="arabicPlain" startAt="3"/>
                      </a:pP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 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каким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образом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Подошел вплотную, переписать набело</a:t>
                      </a:r>
                      <a:endParaRPr lang="ru-RU" sz="2000" dirty="0"/>
                    </a:p>
                  </a:txBody>
                  <a:tcPr marL="91449" marR="91449" marT="45714" marB="45714"/>
                </a:tc>
              </a:tr>
              <a:tr h="729487"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почему? отчего?</a:t>
                      </a:r>
                      <a:r>
                        <a:rPr lang="ru-RU" sz="20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 какой причине?</a:t>
                      </a: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 marL="91449" marR="91449" marT="45714" marB="45714"/>
                </a:tc>
              </a:tr>
              <a:tr h="729487">
                <a:tc>
                  <a:txBody>
                    <a:bodyPr/>
                    <a:lstStyle/>
                    <a:p>
                      <a:pPr marL="457200" indent="-457200">
                        <a:buAutoNum type="arabicPlain" startAt="5"/>
                      </a:pP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зачем? для чего?</a:t>
                      </a:r>
                    </a:p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 какой целью?</a:t>
                      </a: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 marL="91449" marR="91449" marT="45714" marB="45714"/>
                </a:tc>
              </a:tr>
              <a:tr h="664761">
                <a:tc>
                  <a:txBody>
                    <a:bodyPr/>
                    <a:lstStyle/>
                    <a:p>
                      <a:pPr marL="457200" indent="-457200">
                        <a:buAutoNum type="arabicPlain" startAt="6"/>
                      </a:pP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сколько? насколько?</a:t>
                      </a:r>
                      <a:r>
                        <a:rPr lang="ru-RU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 сколько раз?</a:t>
                      </a:r>
                      <a:r>
                        <a:rPr lang="ru-RU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какой</a:t>
                      </a:r>
                      <a:r>
                        <a:rPr lang="ru-RU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мере?</a:t>
                      </a:r>
                      <a:endParaRPr lang="ru-RU" sz="1800" b="1" dirty="0"/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 marL="91449" marR="91449" marT="45714" marB="45714"/>
                </a:tc>
              </a:tr>
              <a:tr h="761988"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какой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степени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2400" b="1" dirty="0"/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 marL="91449" marR="91449" marT="45714" marB="4571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739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772400" cy="6683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dirty="0" smtClean="0">
                <a:solidFill>
                  <a:schemeClr val="tx1"/>
                </a:solidFill>
              </a:rPr>
              <a:t>   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6240156"/>
              </p:ext>
            </p:extLst>
          </p:nvPr>
        </p:nvGraphicFramePr>
        <p:xfrm>
          <a:off x="683568" y="476672"/>
          <a:ext cx="7921625" cy="54419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5106"/>
                <a:gridCol w="3126002"/>
                <a:gridCol w="2520517"/>
              </a:tblGrid>
              <a:tr h="396228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Значения</a:t>
                      </a:r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наречий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    Вопросы наречий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Примеры наречий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9" marR="91449" marT="45714" marB="45714"/>
                </a:tc>
              </a:tr>
              <a:tr h="729487">
                <a:tc>
                  <a:txBody>
                    <a:bodyPr/>
                    <a:lstStyle/>
                    <a:p>
                      <a:pPr marL="457200" indent="-457200">
                        <a:buAutoNum type="arabicPlain"/>
                      </a:pPr>
                      <a:endParaRPr lang="ru-RU" sz="2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когда? с каких пор?</a:t>
                      </a:r>
                      <a:r>
                        <a:rPr lang="ru-RU" sz="20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 каких пор? как долго?</a:t>
                      </a: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Прилетел осенью</a:t>
                      </a:r>
                    </a:p>
                    <a:p>
                      <a:r>
                        <a:rPr lang="ru-RU" sz="2000" dirty="0" smtClean="0"/>
                        <a:t>Пришел</a:t>
                      </a:r>
                      <a:r>
                        <a:rPr lang="ru-RU" sz="2000" baseline="0" dirty="0" smtClean="0"/>
                        <a:t> ночью</a:t>
                      </a:r>
                      <a:endParaRPr lang="ru-RU" sz="2000" dirty="0" smtClean="0"/>
                    </a:p>
                  </a:txBody>
                  <a:tcPr marL="91449" marR="91449" marT="45714" marB="45714"/>
                </a:tc>
              </a:tr>
              <a:tr h="701028">
                <a:tc>
                  <a:txBody>
                    <a:bodyPr/>
                    <a:lstStyle/>
                    <a:p>
                      <a:pPr marL="457200" indent="-457200">
                        <a:buAutoNum type="arabicPlain" startAt="2"/>
                      </a:pP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где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куда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откуда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Повернуть направо,</a:t>
                      </a:r>
                      <a:r>
                        <a:rPr lang="ru-RU" sz="2000" baseline="0" dirty="0" smtClean="0"/>
                        <a:t> пойти налево</a:t>
                      </a:r>
                      <a:endParaRPr lang="ru-RU" sz="2000" dirty="0" smtClean="0"/>
                    </a:p>
                  </a:txBody>
                  <a:tcPr marL="91449" marR="91449" marT="45714" marB="45714"/>
                </a:tc>
              </a:tr>
              <a:tr h="729487">
                <a:tc>
                  <a:txBody>
                    <a:bodyPr/>
                    <a:lstStyle/>
                    <a:p>
                      <a:pPr marL="457200" indent="-457200">
                        <a:buAutoNum type="arabicPlain" startAt="3"/>
                      </a:pP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 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каким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образом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Подошел вплотную, переписать набело</a:t>
                      </a:r>
                      <a:endParaRPr lang="ru-RU" sz="2000" dirty="0"/>
                    </a:p>
                  </a:txBody>
                  <a:tcPr marL="91449" marR="91449" marT="45714" marB="45714"/>
                </a:tc>
              </a:tr>
              <a:tr h="729487"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почему? отчего?</a:t>
                      </a:r>
                      <a:r>
                        <a:rPr lang="ru-RU" sz="20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 какой причине?</a:t>
                      </a: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Пришел ночью, прилетел осенью </a:t>
                      </a:r>
                      <a:endParaRPr lang="ru-RU" sz="2000" dirty="0"/>
                    </a:p>
                  </a:txBody>
                  <a:tcPr marL="91449" marR="91449" marT="45714" marB="45714"/>
                </a:tc>
              </a:tr>
              <a:tr h="729487">
                <a:tc>
                  <a:txBody>
                    <a:bodyPr/>
                    <a:lstStyle/>
                    <a:p>
                      <a:pPr marL="457200" indent="-457200">
                        <a:buAutoNum type="arabicPlain" startAt="5"/>
                      </a:pP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зачем? для чего?</a:t>
                      </a:r>
                    </a:p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 какой целью?</a:t>
                      </a: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 marL="91449" marR="91449" marT="45714" marB="45714"/>
                </a:tc>
              </a:tr>
              <a:tr h="664761">
                <a:tc>
                  <a:txBody>
                    <a:bodyPr/>
                    <a:lstStyle/>
                    <a:p>
                      <a:pPr marL="457200" indent="-457200">
                        <a:buAutoNum type="arabicPlain" startAt="6"/>
                      </a:pP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сколько? насколько?</a:t>
                      </a:r>
                      <a:r>
                        <a:rPr lang="ru-RU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 сколько раз?</a:t>
                      </a:r>
                      <a:r>
                        <a:rPr lang="ru-RU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какой</a:t>
                      </a:r>
                      <a:r>
                        <a:rPr lang="ru-RU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мере?</a:t>
                      </a:r>
                      <a:endParaRPr lang="ru-RU" sz="1800" b="1" dirty="0"/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 marL="91449" marR="91449" marT="45714" marB="45714"/>
                </a:tc>
              </a:tr>
              <a:tr h="761988"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какой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степени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2400" b="1" dirty="0"/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 marL="91449" marR="91449" marT="45714" marB="4571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739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772400" cy="6683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dirty="0" smtClean="0">
                <a:solidFill>
                  <a:schemeClr val="tx1"/>
                </a:solidFill>
              </a:rPr>
              <a:t>   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2957392"/>
              </p:ext>
            </p:extLst>
          </p:nvPr>
        </p:nvGraphicFramePr>
        <p:xfrm>
          <a:off x="611560" y="404664"/>
          <a:ext cx="7921625" cy="54419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5106"/>
                <a:gridCol w="3126002"/>
                <a:gridCol w="2520517"/>
              </a:tblGrid>
              <a:tr h="396228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Значения</a:t>
                      </a:r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наречий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    Вопросы наречий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Примеры наречий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9" marR="91449" marT="45714" marB="45714"/>
                </a:tc>
              </a:tr>
              <a:tr h="729487">
                <a:tc>
                  <a:txBody>
                    <a:bodyPr/>
                    <a:lstStyle/>
                    <a:p>
                      <a:pPr marL="457200" indent="-457200">
                        <a:buAutoNum type="arabicPlain"/>
                      </a:pPr>
                      <a:endParaRPr lang="ru-RU" sz="2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когда? с каких пор?</a:t>
                      </a:r>
                      <a:r>
                        <a:rPr lang="ru-RU" sz="20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 каких пор? как долго?</a:t>
                      </a: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Прилетел осенью</a:t>
                      </a:r>
                    </a:p>
                    <a:p>
                      <a:r>
                        <a:rPr lang="ru-RU" sz="2000" dirty="0" smtClean="0"/>
                        <a:t>Пришел</a:t>
                      </a:r>
                      <a:r>
                        <a:rPr lang="ru-RU" sz="2000" baseline="0" dirty="0" smtClean="0"/>
                        <a:t> ночью</a:t>
                      </a:r>
                      <a:endParaRPr lang="ru-RU" sz="2000" dirty="0" smtClean="0"/>
                    </a:p>
                  </a:txBody>
                  <a:tcPr marL="91449" marR="91449" marT="45714" marB="45714"/>
                </a:tc>
              </a:tr>
              <a:tr h="701028">
                <a:tc>
                  <a:txBody>
                    <a:bodyPr/>
                    <a:lstStyle/>
                    <a:p>
                      <a:pPr marL="457200" indent="-457200">
                        <a:buAutoNum type="arabicPlain" startAt="2"/>
                      </a:pP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где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куда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откуда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Повернуть направо,</a:t>
                      </a:r>
                      <a:r>
                        <a:rPr lang="ru-RU" sz="2000" baseline="0" dirty="0" smtClean="0"/>
                        <a:t> пойти налево</a:t>
                      </a:r>
                      <a:endParaRPr lang="ru-RU" sz="2000" dirty="0" smtClean="0"/>
                    </a:p>
                  </a:txBody>
                  <a:tcPr marL="91449" marR="91449" marT="45714" marB="45714"/>
                </a:tc>
              </a:tr>
              <a:tr h="729487">
                <a:tc>
                  <a:txBody>
                    <a:bodyPr/>
                    <a:lstStyle/>
                    <a:p>
                      <a:pPr marL="457200" indent="-457200">
                        <a:buAutoNum type="arabicPlain" startAt="3"/>
                      </a:pP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 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каким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образом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Подошел вплотную, переписать набело</a:t>
                      </a:r>
                      <a:endParaRPr lang="ru-RU" sz="2000" dirty="0"/>
                    </a:p>
                  </a:txBody>
                  <a:tcPr marL="91449" marR="91449" marT="45714" marB="45714"/>
                </a:tc>
              </a:tr>
              <a:tr h="729487"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почему? отчего?</a:t>
                      </a:r>
                      <a:r>
                        <a:rPr lang="ru-RU" sz="20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 какой причине?</a:t>
                      </a: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Пришел ночью, прилетел осенью </a:t>
                      </a:r>
                      <a:endParaRPr lang="ru-RU" sz="2000" dirty="0"/>
                    </a:p>
                  </a:txBody>
                  <a:tcPr marL="91449" marR="91449" marT="45714" marB="45714"/>
                </a:tc>
              </a:tr>
              <a:tr h="729487">
                <a:tc>
                  <a:txBody>
                    <a:bodyPr/>
                    <a:lstStyle/>
                    <a:p>
                      <a:pPr marL="457200" indent="-457200">
                        <a:buAutoNum type="arabicPlain" startAt="5"/>
                      </a:pP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зачем? для чего?</a:t>
                      </a:r>
                    </a:p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 какой целью?</a:t>
                      </a: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Обидел нарочно,</a:t>
                      </a:r>
                      <a:r>
                        <a:rPr lang="ru-RU" sz="2000" baseline="0" dirty="0" smtClean="0"/>
                        <a:t> приехал зря</a:t>
                      </a:r>
                      <a:endParaRPr lang="ru-RU" sz="2000" dirty="0"/>
                    </a:p>
                  </a:txBody>
                  <a:tcPr marL="91449" marR="91449" marT="45714" marB="45714"/>
                </a:tc>
              </a:tr>
              <a:tr h="664761">
                <a:tc>
                  <a:txBody>
                    <a:bodyPr/>
                    <a:lstStyle/>
                    <a:p>
                      <a:pPr marL="457200" indent="-457200">
                        <a:buAutoNum type="arabicPlain" startAt="6"/>
                      </a:pP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сколько? насколько?</a:t>
                      </a:r>
                      <a:r>
                        <a:rPr lang="ru-RU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 сколько раз?</a:t>
                      </a:r>
                      <a:r>
                        <a:rPr lang="ru-RU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какой</a:t>
                      </a:r>
                      <a:r>
                        <a:rPr lang="ru-RU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мере?</a:t>
                      </a:r>
                      <a:endParaRPr lang="ru-RU" sz="1800" b="1" dirty="0"/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 marL="91449" marR="91449" marT="45714" marB="45714"/>
                </a:tc>
              </a:tr>
              <a:tr h="761988"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какой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степени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2400" b="1" dirty="0"/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 marL="91449" marR="91449" marT="45714" marB="4571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739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772400" cy="6683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dirty="0" smtClean="0">
                <a:solidFill>
                  <a:schemeClr val="tx1"/>
                </a:solidFill>
              </a:rPr>
              <a:t>   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2078847"/>
              </p:ext>
            </p:extLst>
          </p:nvPr>
        </p:nvGraphicFramePr>
        <p:xfrm>
          <a:off x="467544" y="260648"/>
          <a:ext cx="8352928" cy="56767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8977"/>
                <a:gridCol w="3296201"/>
                <a:gridCol w="2657750"/>
              </a:tblGrid>
              <a:tr h="37842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Значения</a:t>
                      </a:r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наречий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    Вопросы наречий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Примеры наречий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9" marR="91449" marT="45714" marB="45714"/>
                </a:tc>
              </a:tr>
              <a:tr h="669521">
                <a:tc>
                  <a:txBody>
                    <a:bodyPr/>
                    <a:lstStyle/>
                    <a:p>
                      <a:pPr marL="457200" indent="-457200">
                        <a:buAutoNum type="arabicPlain"/>
                      </a:pPr>
                      <a:endParaRPr lang="ru-RU" sz="2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когда? с каких пор?</a:t>
                      </a:r>
                      <a:r>
                        <a:rPr lang="ru-RU" sz="20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 каких пор? как долго?</a:t>
                      </a: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Прилетел осенью</a:t>
                      </a:r>
                    </a:p>
                    <a:p>
                      <a:r>
                        <a:rPr lang="ru-RU" sz="1800" dirty="0" smtClean="0"/>
                        <a:t>Пришел</a:t>
                      </a:r>
                      <a:r>
                        <a:rPr lang="ru-RU" sz="1800" baseline="0" dirty="0" smtClean="0"/>
                        <a:t> ночью</a:t>
                      </a:r>
                      <a:endParaRPr lang="ru-RU" sz="1800" dirty="0" smtClean="0"/>
                    </a:p>
                  </a:txBody>
                  <a:tcPr marL="91449" marR="91449" marT="45714" marB="45714"/>
                </a:tc>
              </a:tr>
              <a:tr h="669521">
                <a:tc>
                  <a:txBody>
                    <a:bodyPr/>
                    <a:lstStyle/>
                    <a:p>
                      <a:pPr marL="457200" indent="-457200">
                        <a:buAutoNum type="arabicPlain" startAt="2"/>
                      </a:pP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где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куда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откуда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Повернуть направо,</a:t>
                      </a:r>
                      <a:r>
                        <a:rPr lang="ru-RU" sz="1800" baseline="0" dirty="0" smtClean="0"/>
                        <a:t> Пойти налево</a:t>
                      </a:r>
                      <a:endParaRPr lang="ru-RU" sz="1800" dirty="0" smtClean="0"/>
                    </a:p>
                  </a:txBody>
                  <a:tcPr marL="91449" marR="91449" marT="45714" marB="45714"/>
                </a:tc>
              </a:tr>
              <a:tr h="669521">
                <a:tc>
                  <a:txBody>
                    <a:bodyPr/>
                    <a:lstStyle/>
                    <a:p>
                      <a:pPr marL="457200" indent="-457200">
                        <a:buAutoNum type="arabicPlain" startAt="3"/>
                      </a:pP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 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каким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образом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Подошел вплотную, Переписать набело</a:t>
                      </a:r>
                      <a:endParaRPr lang="ru-RU" sz="1800" dirty="0"/>
                    </a:p>
                  </a:txBody>
                  <a:tcPr marL="91449" marR="91449" marT="45714" marB="45714"/>
                </a:tc>
              </a:tr>
              <a:tr h="669521"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почему? отчего?</a:t>
                      </a:r>
                      <a:r>
                        <a:rPr lang="ru-RU" sz="20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 какой причине?</a:t>
                      </a: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Задел нечаянно</a:t>
                      </a:r>
                      <a:endParaRPr lang="ru-RU" sz="1800" dirty="0"/>
                    </a:p>
                  </a:txBody>
                  <a:tcPr marL="91449" marR="91449" marT="45714" marB="45714"/>
                </a:tc>
              </a:tr>
              <a:tr h="669521">
                <a:tc>
                  <a:txBody>
                    <a:bodyPr/>
                    <a:lstStyle/>
                    <a:p>
                      <a:pPr marL="457200" indent="-457200">
                        <a:buAutoNum type="arabicPlain" startAt="5"/>
                      </a:pP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зачем? для чего?</a:t>
                      </a:r>
                    </a:p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 какой целью?</a:t>
                      </a: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Обидел нарочно,</a:t>
                      </a:r>
                      <a:r>
                        <a:rPr lang="ru-RU" sz="1800" baseline="0" dirty="0" smtClean="0"/>
                        <a:t> Приехал зря</a:t>
                      </a:r>
                      <a:endParaRPr lang="ru-RU" sz="1800" dirty="0"/>
                    </a:p>
                  </a:txBody>
                  <a:tcPr marL="91449" marR="91449" marT="45714" marB="45714"/>
                </a:tc>
              </a:tr>
              <a:tr h="611301">
                <a:tc>
                  <a:txBody>
                    <a:bodyPr/>
                    <a:lstStyle/>
                    <a:p>
                      <a:pPr marL="457200" indent="-457200">
                        <a:buAutoNum type="arabicPlain" startAt="6"/>
                      </a:pP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сколько? насколько?</a:t>
                      </a:r>
                      <a:r>
                        <a:rPr lang="ru-RU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 сколько раз?</a:t>
                      </a:r>
                      <a:r>
                        <a:rPr lang="ru-RU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какой</a:t>
                      </a:r>
                      <a:r>
                        <a:rPr lang="ru-RU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мере?</a:t>
                      </a:r>
                      <a:endParaRPr lang="ru-RU" sz="1800" b="1" dirty="0"/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Разделить пополам</a:t>
                      </a:r>
                    </a:p>
                    <a:p>
                      <a:r>
                        <a:rPr lang="ru-RU" sz="1800" dirty="0" smtClean="0"/>
                        <a:t>Посетить дважды</a:t>
                      </a:r>
                      <a:endParaRPr lang="ru-RU" sz="1800" dirty="0"/>
                    </a:p>
                  </a:txBody>
                  <a:tcPr marL="91449" marR="91449" marT="45714" marB="45714"/>
                </a:tc>
              </a:tr>
              <a:tr h="1135283"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какой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степени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2400" b="1" dirty="0"/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/>
                        <a:t>Очень сильный, </a:t>
                      </a:r>
                    </a:p>
                    <a:p>
                      <a:r>
                        <a:rPr lang="ru-RU" sz="1800" b="0" dirty="0" smtClean="0"/>
                        <a:t>Весьма привлекательный</a:t>
                      </a:r>
                    </a:p>
                    <a:p>
                      <a:endParaRPr lang="ru-RU" sz="1800" b="0" dirty="0"/>
                    </a:p>
                  </a:txBody>
                  <a:tcPr marL="91449" marR="91449" marT="45714" marB="4571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739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tx2"/>
                </a:solidFill>
                <a:latin typeface="+mn-lt"/>
              </a:rPr>
              <a:t>Тема урока: </a:t>
            </a:r>
            <a:br>
              <a:rPr lang="ru-RU" sz="5400" b="1" dirty="0" smtClean="0">
                <a:solidFill>
                  <a:schemeClr val="tx2"/>
                </a:solidFill>
                <a:latin typeface="+mn-lt"/>
              </a:rPr>
            </a:br>
            <a:r>
              <a:rPr lang="ru-RU" sz="5400" b="1" dirty="0" smtClean="0">
                <a:solidFill>
                  <a:srgbClr val="FF0000"/>
                </a:solidFill>
                <a:latin typeface="+mn-lt"/>
              </a:rPr>
              <a:t>Смысловые группы наречий</a:t>
            </a:r>
            <a:endParaRPr lang="ru-RU" sz="5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sz="48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Цель урока: </a:t>
            </a:r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</a:rPr>
              <a:t>познакомиться со смысловыми группами наречий, учиться их отличать и находить в устной и письменной речи</a:t>
            </a:r>
            <a:endParaRPr lang="ru-RU" sz="4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545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1139</Words>
  <Application>Microsoft Office PowerPoint</Application>
  <PresentationFormat>Экран (4:3)</PresentationFormat>
  <Paragraphs>260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Презентация PowerPoint</vt:lpstr>
      <vt:lpstr>Презентация PowerPoint</vt:lpstr>
      <vt:lpstr>   </vt:lpstr>
      <vt:lpstr>   </vt:lpstr>
      <vt:lpstr>   </vt:lpstr>
      <vt:lpstr>   </vt:lpstr>
      <vt:lpstr>   </vt:lpstr>
      <vt:lpstr>   </vt:lpstr>
      <vt:lpstr>Тема урока:  Смысловые группы наречий</vt:lpstr>
      <vt:lpstr>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Физкультминутка</vt:lpstr>
      <vt:lpstr>Презентация PowerPoint</vt:lpstr>
      <vt:lpstr>  Мозговой штурм «Соотнесение наречий с разрядами»  </vt:lpstr>
      <vt:lpstr>Самопроверка</vt:lpstr>
      <vt:lpstr>Самостоятельная работа.</vt:lpstr>
      <vt:lpstr>Проверь себя.</vt:lpstr>
      <vt:lpstr> Итог урока</vt:lpstr>
      <vt:lpstr> Рефлексия.</vt:lpstr>
      <vt:lpstr>Домашнее задание</vt:lpstr>
      <vt:lpstr>СПАСИБО ЗА УРОК!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</cp:lastModifiedBy>
  <cp:revision>37</cp:revision>
  <dcterms:created xsi:type="dcterms:W3CDTF">2013-08-20T23:50:31Z</dcterms:created>
  <dcterms:modified xsi:type="dcterms:W3CDTF">2024-07-04T17:19:05Z</dcterms:modified>
</cp:coreProperties>
</file>